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88" r:id="rId4"/>
    <p:sldId id="258" r:id="rId5"/>
    <p:sldId id="290" r:id="rId6"/>
    <p:sldId id="291" r:id="rId7"/>
    <p:sldId id="267" r:id="rId8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 Extra-Bold Italics" panose="020B0604020202020204" charset="0"/>
      <p:regular r:id="rId14"/>
    </p:embeddedFont>
    <p:embeddedFont>
      <p:font typeface="Montserrat" panose="020B0604020202020204" charset="0"/>
      <p:regular r:id="rId15"/>
      <p:bold r:id="rId16"/>
      <p:italic r:id="rId17"/>
      <p:boldItalic r:id="rId18"/>
    </p:embeddedFont>
    <p:embeddedFont>
      <p:font typeface="Montserrat Italics" panose="020B0604020202020204" charset="0"/>
      <p:regular r:id="rId19"/>
    </p:embeddedFont>
    <p:embeddedFont>
      <p:font typeface="Montserrat Extra-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4" autoAdjust="0"/>
    <p:restoredTop sz="94497" autoAdjust="0"/>
  </p:normalViewPr>
  <p:slideViewPr>
    <p:cSldViewPr>
      <p:cViewPr varScale="1">
        <p:scale>
          <a:sx n="47" d="100"/>
          <a:sy n="47" d="100"/>
        </p:scale>
        <p:origin x="588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jpg>
</file>

<file path=ppt/media/image2.png>
</file>

<file path=ppt/media/image3.jpeg>
</file>

<file path=ppt/media/image3.svg>
</file>

<file path=ppt/media/image4.png>
</file>

<file path=ppt/media/image43.sv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A501C6-4AA5-4FC8-AE32-19A890FE1841}" type="datetimeFigureOut">
              <a:rPr lang="en-US" smtClean="0"/>
              <a:t>2/27/2023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886B6-2FA6-4AA4-933C-4CDB5B4ECC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80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3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996" y="0"/>
            <a:ext cx="164592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-7020778">
            <a:off x="-6402716" y="821505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4" name="AutoShape 4"/>
          <p:cNvSpPr/>
          <p:nvPr/>
        </p:nvSpPr>
        <p:spPr>
          <a:xfrm rot="-7020778">
            <a:off x="-7861675" y="821505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id="5" name="TextBox 5"/>
          <p:cNvSpPr txBox="1"/>
          <p:nvPr/>
        </p:nvSpPr>
        <p:spPr>
          <a:xfrm>
            <a:off x="1028700" y="4780816"/>
            <a:ext cx="12988583" cy="51652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338"/>
              </a:lnSpc>
            </a:pPr>
            <a:r>
              <a:rPr lang="en-US" sz="14986" spc="-884" dirty="0" err="1">
                <a:solidFill>
                  <a:srgbClr val="FFFFFF"/>
                </a:solidFill>
                <a:latin typeface="Montserrat Extra-Bold Italics"/>
              </a:rPr>
              <a:t>Aplikasi</a:t>
            </a:r>
            <a:endParaRPr lang="en-US" sz="14986" spc="-884" dirty="0">
              <a:solidFill>
                <a:srgbClr val="FFFFFF"/>
              </a:solidFill>
              <a:latin typeface="Montserrat Extra-Bold Italics"/>
            </a:endParaRPr>
          </a:p>
          <a:p>
            <a:pPr>
              <a:lnSpc>
                <a:spcPts val="13338"/>
              </a:lnSpc>
            </a:pPr>
            <a:r>
              <a:rPr lang="en-US" sz="14986" spc="-884" dirty="0" err="1">
                <a:solidFill>
                  <a:srgbClr val="FFFFFF"/>
                </a:solidFill>
                <a:latin typeface="Montserrat Extra-Bold Italics"/>
              </a:rPr>
              <a:t>Pengelolaan</a:t>
            </a:r>
            <a:r>
              <a:rPr lang="en-US" sz="14986" spc="-884" dirty="0">
                <a:solidFill>
                  <a:srgbClr val="FFFFFF"/>
                </a:solidFill>
                <a:latin typeface="Montserrat Extra-Bold Italics"/>
              </a:rPr>
              <a:t> Data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-1820894" y="3989598"/>
            <a:ext cx="4024786" cy="360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14"/>
              </a:lnSpc>
            </a:pPr>
            <a:r>
              <a:rPr lang="en-US" sz="2871" spc="57" dirty="0" smtClean="0">
                <a:solidFill>
                  <a:srgbClr val="FFFFFF"/>
                </a:solidFill>
                <a:latin typeface="Montserrat Italics"/>
              </a:rPr>
              <a:t>PBL-IF016</a:t>
            </a:r>
            <a:endParaRPr lang="en-US" sz="2871" spc="57" dirty="0">
              <a:solidFill>
                <a:srgbClr val="FFFFFF"/>
              </a:solidFill>
              <a:latin typeface="Montserrat Italics"/>
            </a:endParaRP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1783058" cy="295015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5476242" y="8956802"/>
            <a:ext cx="1783058" cy="295015"/>
          </a:xfrm>
          <a:prstGeom prst="rect">
            <a:avLst/>
          </a:prstGeom>
        </p:spPr>
      </p:pic>
      <p:sp>
        <p:nvSpPr>
          <p:cNvPr id="9" name="AutoShape 9"/>
          <p:cNvSpPr/>
          <p:nvPr/>
        </p:nvSpPr>
        <p:spPr>
          <a:xfrm>
            <a:off x="-1536273" y="4580698"/>
            <a:ext cx="524423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-2298994" y="9582841"/>
            <a:ext cx="900577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-3516288" y="3712270"/>
            <a:ext cx="572018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3066191" y="2823187"/>
            <a:ext cx="930938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628699" y="2392260"/>
            <a:ext cx="1291530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29444" y="4465218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917781" y="6634117"/>
            <a:ext cx="4113110" cy="2903329"/>
            <a:chOff x="0" y="0"/>
            <a:chExt cx="1500474" cy="105914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030890" y="3267315"/>
            <a:ext cx="4113110" cy="2903329"/>
            <a:chOff x="0" y="0"/>
            <a:chExt cx="1500474" cy="105914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3257110" y="3267315"/>
            <a:ext cx="4113110" cy="2903329"/>
            <a:chOff x="0" y="0"/>
            <a:chExt cx="1500474" cy="105914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144000" y="6634117"/>
            <a:ext cx="4113110" cy="2903329"/>
            <a:chOff x="0" y="0"/>
            <a:chExt cx="1500474" cy="10591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00474" cy="1059143"/>
            </a:xfrm>
            <a:custGeom>
              <a:avLst/>
              <a:gdLst/>
              <a:ahLst/>
              <a:cxnLst/>
              <a:rect l="l" t="t" r="r" b="b"/>
              <a:pathLst>
                <a:path w="1500474" h="1059143">
                  <a:moveTo>
                    <a:pt x="1376013" y="1059142"/>
                  </a:moveTo>
                  <a:lnTo>
                    <a:pt x="124460" y="1059142"/>
                  </a:lnTo>
                  <a:cubicBezTo>
                    <a:pt x="55880" y="1059142"/>
                    <a:pt x="0" y="1003262"/>
                    <a:pt x="0" y="93468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376014" y="0"/>
                  </a:lnTo>
                  <a:cubicBezTo>
                    <a:pt x="1444594" y="0"/>
                    <a:pt x="1500474" y="55880"/>
                    <a:pt x="1500474" y="124460"/>
                  </a:cubicBezTo>
                  <a:lnTo>
                    <a:pt x="1500474" y="934682"/>
                  </a:lnTo>
                  <a:cubicBezTo>
                    <a:pt x="1500474" y="1003263"/>
                    <a:pt x="1444594" y="1059143"/>
                    <a:pt x="1376014" y="1059143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332411" y="7321121"/>
            <a:ext cx="3241123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>
                <a:solidFill>
                  <a:srgbClr val="FFFFFF"/>
                </a:solidFill>
                <a:latin typeface="Montserrat"/>
              </a:rPr>
              <a:t>Leader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376828" y="3895077"/>
            <a:ext cx="3241123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>
                <a:solidFill>
                  <a:srgbClr val="FFFFFF"/>
                </a:solidFill>
                <a:latin typeface="Montserrat"/>
              </a:rPr>
              <a:t>Member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693102" y="3896809"/>
            <a:ext cx="3241123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>
                <a:solidFill>
                  <a:srgbClr val="FFFFFF"/>
                </a:solidFill>
                <a:latin typeface="Montserrat"/>
              </a:rPr>
              <a:t>Member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79992" y="7402407"/>
            <a:ext cx="3241123" cy="423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>
                <a:solidFill>
                  <a:srgbClr val="FFFFFF"/>
                </a:solidFill>
                <a:latin typeface="Montserrat"/>
              </a:rPr>
              <a:t>Member</a:t>
            </a:r>
          </a:p>
        </p:txBody>
      </p:sp>
      <p:sp>
        <p:nvSpPr>
          <p:cNvPr id="17" name="Freeform 17"/>
          <p:cNvSpPr/>
          <p:nvPr/>
        </p:nvSpPr>
        <p:spPr>
          <a:xfrm>
            <a:off x="1511901" y="4476450"/>
            <a:ext cx="2924869" cy="2924869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263F6B"/>
          </a:solidFill>
        </p:spPr>
      </p:sp>
      <p:sp>
        <p:nvSpPr>
          <p:cNvPr id="20" name="Freeform 20"/>
          <p:cNvSpPr/>
          <p:nvPr/>
        </p:nvSpPr>
        <p:spPr>
          <a:xfrm>
            <a:off x="9738120" y="4476450"/>
            <a:ext cx="2924869" cy="2924869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263F6B"/>
          </a:solidFill>
        </p:spPr>
      </p:sp>
      <p:sp>
        <p:nvSpPr>
          <p:cNvPr id="23" name="Freeform 23"/>
          <p:cNvSpPr/>
          <p:nvPr/>
        </p:nvSpPr>
        <p:spPr>
          <a:xfrm>
            <a:off x="5625010" y="1028700"/>
            <a:ext cx="2924869" cy="2924869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263F6B"/>
          </a:solidFill>
        </p:spPr>
      </p:sp>
      <p:sp>
        <p:nvSpPr>
          <p:cNvPr id="26" name="Freeform 26"/>
          <p:cNvSpPr/>
          <p:nvPr/>
        </p:nvSpPr>
        <p:spPr>
          <a:xfrm>
            <a:off x="13851230" y="1028700"/>
            <a:ext cx="2924869" cy="2924869"/>
          </a:xfrm>
          <a:custGeom>
            <a:avLst/>
            <a:gdLst/>
            <a:ahLst/>
            <a:cxnLst/>
            <a:rect l="l" t="t" r="r" b="b"/>
            <a:pathLst>
              <a:path w="6350000" h="6350000">
                <a:moveTo>
                  <a:pt x="3175000" y="0"/>
                </a:moveTo>
                <a:cubicBezTo>
                  <a:pt x="1423670" y="0"/>
                  <a:pt x="0" y="1424940"/>
                  <a:pt x="0" y="3175000"/>
                </a:cubicBezTo>
                <a:cubicBezTo>
                  <a:pt x="0" y="4925060"/>
                  <a:pt x="1423670" y="6350000"/>
                  <a:pt x="3175000" y="6350000"/>
                </a:cubicBezTo>
                <a:cubicBezTo>
                  <a:pt x="4925060" y="6350000"/>
                  <a:pt x="6350000" y="4926330"/>
                  <a:pt x="6350000" y="3175000"/>
                </a:cubicBezTo>
                <a:cubicBezTo>
                  <a:pt x="6350000" y="1424940"/>
                  <a:pt x="4926330" y="0"/>
                  <a:pt x="3175000" y="0"/>
                </a:cubicBezTo>
                <a:close/>
                <a:moveTo>
                  <a:pt x="3175000" y="5833110"/>
                </a:moveTo>
                <a:cubicBezTo>
                  <a:pt x="1709420" y="5833110"/>
                  <a:pt x="516890" y="4640580"/>
                  <a:pt x="516890" y="3175000"/>
                </a:cubicBezTo>
                <a:cubicBezTo>
                  <a:pt x="516890" y="1709420"/>
                  <a:pt x="1709420" y="516890"/>
                  <a:pt x="3175000" y="516890"/>
                </a:cubicBezTo>
                <a:cubicBezTo>
                  <a:pt x="4640580" y="516890"/>
                  <a:pt x="5833110" y="1709420"/>
                  <a:pt x="5833110" y="3175000"/>
                </a:cubicBezTo>
                <a:cubicBezTo>
                  <a:pt x="5833110" y="4640580"/>
                  <a:pt x="4640580" y="5833110"/>
                  <a:pt x="3175000" y="5833110"/>
                </a:cubicBezTo>
                <a:close/>
              </a:path>
            </a:pathLst>
          </a:custGeom>
          <a:solidFill>
            <a:srgbClr val="263F6B"/>
          </a:solidFill>
        </p:spPr>
      </p:sp>
      <p:sp>
        <p:nvSpPr>
          <p:cNvPr id="27" name="TextBox 27"/>
          <p:cNvSpPr txBox="1"/>
          <p:nvPr/>
        </p:nvSpPr>
        <p:spPr>
          <a:xfrm>
            <a:off x="917781" y="7970932"/>
            <a:ext cx="4113110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Tunas </a:t>
            </a:r>
            <a:r>
              <a:rPr lang="en-US" sz="2500" spc="50" dirty="0" err="1" smtClean="0">
                <a:solidFill>
                  <a:srgbClr val="FFFFFF"/>
                </a:solidFill>
                <a:latin typeface="Montserrat Extra-Bold"/>
              </a:rPr>
              <a:t>Safetyan</a:t>
            </a: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 M</a:t>
            </a:r>
            <a:endParaRPr lang="en-US" sz="2500" spc="50" dirty="0">
              <a:solidFill>
                <a:srgbClr val="FFFFFF"/>
              </a:solidFill>
              <a:latin typeface="Montserrat Extra-Bold"/>
            </a:endParaRPr>
          </a:p>
          <a:p>
            <a:pPr algn="ctr">
              <a:lnSpc>
                <a:spcPts val="3250"/>
              </a:lnSpc>
            </a:pP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3312101061</a:t>
            </a:r>
            <a:r>
              <a:rPr lang="en-US" sz="2500" spc="50" dirty="0">
                <a:solidFill>
                  <a:srgbClr val="FFFFFF"/>
                </a:solidFill>
                <a:latin typeface="Montserrat Extra-Bold"/>
              </a:rPr>
              <a:t/>
            </a:r>
            <a:br>
              <a:rPr lang="en-US" sz="2500" spc="50" dirty="0">
                <a:solidFill>
                  <a:srgbClr val="FFFFFF"/>
                </a:solidFill>
                <a:latin typeface="Montserrat Extra-Bold"/>
              </a:rPr>
            </a:br>
            <a:endParaRPr lang="en-US" sz="2500" spc="50" dirty="0">
              <a:solidFill>
                <a:srgbClr val="FFFFFF"/>
              </a:solidFill>
              <a:latin typeface="Montserrat Extra-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5030889" y="4447506"/>
            <a:ext cx="4113110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 err="1" smtClean="0">
                <a:solidFill>
                  <a:srgbClr val="FFFFFF"/>
                </a:solidFill>
                <a:latin typeface="Montserrat Extra-Bold"/>
              </a:rPr>
              <a:t>Akmal</a:t>
            </a: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 </a:t>
            </a:r>
            <a:r>
              <a:rPr lang="en-US" sz="2500" spc="50" dirty="0" err="1" smtClean="0">
                <a:solidFill>
                  <a:srgbClr val="FFFFFF"/>
                </a:solidFill>
                <a:latin typeface="Montserrat Extra-Bold"/>
              </a:rPr>
              <a:t>Miftahul</a:t>
            </a: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 Huda</a:t>
            </a:r>
            <a:endParaRPr lang="en-US" sz="2500" spc="50" dirty="0">
              <a:solidFill>
                <a:srgbClr val="FFFFFF"/>
              </a:solidFill>
              <a:latin typeface="Montserrat Extra-Bold"/>
            </a:endParaRPr>
          </a:p>
          <a:p>
            <a:pPr algn="ctr">
              <a:lnSpc>
                <a:spcPts val="3250"/>
              </a:lnSpc>
            </a:pP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3312001097</a:t>
            </a:r>
            <a:endParaRPr lang="en-US" sz="2500" spc="50" dirty="0">
              <a:solidFill>
                <a:srgbClr val="FFFFFF"/>
              </a:solidFill>
              <a:latin typeface="Montserrat Extra-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3303963" y="4630174"/>
            <a:ext cx="4113110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 err="1" smtClean="0">
                <a:solidFill>
                  <a:srgbClr val="FFFFFF"/>
                </a:solidFill>
                <a:latin typeface="Montserrat Extra-Bold"/>
              </a:rPr>
              <a:t>Ikhsan</a:t>
            </a: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 </a:t>
            </a:r>
            <a:r>
              <a:rPr lang="en-US" sz="2500" spc="50" dirty="0" err="1" smtClean="0">
                <a:solidFill>
                  <a:srgbClr val="FFFFFF"/>
                </a:solidFill>
                <a:latin typeface="Montserrat Extra-Bold"/>
              </a:rPr>
              <a:t>Fakhrullah</a:t>
            </a:r>
            <a:endParaRPr lang="en-US" sz="2500" spc="50" dirty="0">
              <a:solidFill>
                <a:srgbClr val="FFFFFF"/>
              </a:solidFill>
              <a:latin typeface="Montserrat Extra-Bold"/>
            </a:endParaRPr>
          </a:p>
          <a:p>
            <a:pPr algn="ctr">
              <a:lnSpc>
                <a:spcPts val="3250"/>
              </a:lnSpc>
            </a:pP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3312001038</a:t>
            </a:r>
            <a:endParaRPr lang="en-US" sz="2500" spc="50" dirty="0">
              <a:solidFill>
                <a:srgbClr val="FFFFFF"/>
              </a:solidFill>
              <a:latin typeface="Montserrat Extra-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9143998" y="7966502"/>
            <a:ext cx="4113110" cy="846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Toni </a:t>
            </a:r>
            <a:r>
              <a:rPr lang="en-US" sz="2500" spc="50" dirty="0" err="1" smtClean="0">
                <a:solidFill>
                  <a:srgbClr val="FFFFFF"/>
                </a:solidFill>
                <a:latin typeface="Montserrat Extra-Bold"/>
              </a:rPr>
              <a:t>Enos</a:t>
            </a: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 </a:t>
            </a:r>
            <a:r>
              <a:rPr lang="en-US" sz="2500" spc="50" dirty="0" err="1" smtClean="0">
                <a:solidFill>
                  <a:srgbClr val="FFFFFF"/>
                </a:solidFill>
                <a:latin typeface="Montserrat Extra-Bold"/>
              </a:rPr>
              <a:t>Satriawan</a:t>
            </a: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 S</a:t>
            </a:r>
          </a:p>
          <a:p>
            <a:pPr algn="ctr">
              <a:lnSpc>
                <a:spcPts val="3250"/>
              </a:lnSpc>
            </a:pPr>
            <a:r>
              <a:rPr lang="en-US" sz="2500" spc="50" dirty="0" smtClean="0">
                <a:solidFill>
                  <a:srgbClr val="FFFFFF"/>
                </a:solidFill>
                <a:latin typeface="Montserrat Extra-Bold"/>
              </a:rPr>
              <a:t>3312101083</a:t>
            </a:r>
            <a:endParaRPr lang="en-US" sz="2500" spc="50" dirty="0">
              <a:solidFill>
                <a:srgbClr val="FFFFFF"/>
              </a:solidFill>
              <a:latin typeface="Montserrat Extra-Bold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028700" y="1243598"/>
            <a:ext cx="3408070" cy="1487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61"/>
              </a:lnSpc>
            </a:pPr>
            <a:r>
              <a:rPr lang="en-US" sz="5879" spc="-346">
                <a:solidFill>
                  <a:srgbClr val="263F6B"/>
                </a:solidFill>
                <a:latin typeface="Montserrat Extra-Bold Italics"/>
              </a:rPr>
              <a:t>PROJECTTEAM</a:t>
            </a:r>
            <a:endParaRPr lang="en-US" sz="5879" spc="-346" dirty="0">
              <a:solidFill>
                <a:srgbClr val="263F6B"/>
              </a:solidFill>
              <a:latin typeface="Montserrat Extra-Bold Italics"/>
            </a:endParaRPr>
          </a:p>
        </p:txBody>
      </p:sp>
      <p:sp>
        <p:nvSpPr>
          <p:cNvPr id="32" name="AutoShape 32"/>
          <p:cNvSpPr/>
          <p:nvPr/>
        </p:nvSpPr>
        <p:spPr>
          <a:xfrm rot="-2655355">
            <a:off x="3440754" y="3542727"/>
            <a:ext cx="1833692" cy="0"/>
          </a:xfrm>
          <a:prstGeom prst="line">
            <a:avLst/>
          </a:prstGeom>
          <a:ln w="47625" cap="rnd">
            <a:solidFill>
              <a:srgbClr val="263F6B"/>
            </a:solidFill>
            <a:prstDash val="solid"/>
            <a:headEnd type="oval" w="lg" len="lg"/>
            <a:tailEnd type="oval" w="lg" len="lg"/>
          </a:ln>
        </p:spPr>
      </p:sp>
      <p:sp>
        <p:nvSpPr>
          <p:cNvPr id="33" name="AutoShape 33"/>
          <p:cNvSpPr/>
          <p:nvPr/>
        </p:nvSpPr>
        <p:spPr>
          <a:xfrm rot="-2655355">
            <a:off x="11666973" y="3542727"/>
            <a:ext cx="1833692" cy="0"/>
          </a:xfrm>
          <a:prstGeom prst="line">
            <a:avLst/>
          </a:prstGeom>
          <a:ln w="47625" cap="rnd">
            <a:solidFill>
              <a:srgbClr val="263F6B"/>
            </a:solidFill>
            <a:prstDash val="solid"/>
            <a:headEnd type="oval" w="lg" len="lg"/>
            <a:tailEnd type="oval" w="lg" len="lg"/>
          </a:ln>
        </p:spPr>
      </p:sp>
      <p:sp>
        <p:nvSpPr>
          <p:cNvPr id="34" name="AutoShape 34"/>
          <p:cNvSpPr/>
          <p:nvPr/>
        </p:nvSpPr>
        <p:spPr>
          <a:xfrm rot="-8100000">
            <a:off x="7126015" y="7275450"/>
            <a:ext cx="1833692" cy="0"/>
          </a:xfrm>
          <a:prstGeom prst="line">
            <a:avLst/>
          </a:prstGeom>
          <a:ln w="47625" cap="rnd">
            <a:solidFill>
              <a:srgbClr val="263F6B"/>
            </a:solidFill>
            <a:prstDash val="solid"/>
            <a:headEnd type="oval" w="lg" len="lg"/>
            <a:tailEnd type="oval" w="lg" len="lg"/>
          </a:ln>
        </p:spPr>
      </p:sp>
      <p:sp>
        <p:nvSpPr>
          <p:cNvPr id="35" name="AutoShape 35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36" name="AutoShape 36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pic>
        <p:nvPicPr>
          <p:cNvPr id="1032" name="Picture 8" descr="Businessman avatar profile Royalty Free Vector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99" t="5926" r="13634" b="27932"/>
          <a:stretch/>
        </p:blipFill>
        <p:spPr bwMode="auto">
          <a:xfrm>
            <a:off x="1754936" y="4734174"/>
            <a:ext cx="2396074" cy="230156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8" descr="Businessman avatar profile Royalty Free Vector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99" t="5926" r="13634" b="27932"/>
          <a:stretch/>
        </p:blipFill>
        <p:spPr bwMode="auto">
          <a:xfrm>
            <a:off x="14162481" y="1281946"/>
            <a:ext cx="2396074" cy="230156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8" descr="Businessman avatar profile Royalty Free Vector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99" t="5926" r="13634" b="27932"/>
          <a:stretch/>
        </p:blipFill>
        <p:spPr bwMode="auto">
          <a:xfrm>
            <a:off x="5872791" y="1408987"/>
            <a:ext cx="2396074" cy="230156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8" descr="Businessman avatar profile Royalty Free Vector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99" t="5926" r="13634" b="27932"/>
          <a:stretch/>
        </p:blipFill>
        <p:spPr bwMode="auto">
          <a:xfrm>
            <a:off x="10007720" y="4747375"/>
            <a:ext cx="2396074" cy="230156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AutoShape 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4" name="AutoShape 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7" name="Group 7"/>
          <p:cNvGrpSpPr/>
          <p:nvPr/>
        </p:nvGrpSpPr>
        <p:grpSpPr>
          <a:xfrm>
            <a:off x="-2512615" y="1681677"/>
            <a:ext cx="8253464" cy="1309890"/>
            <a:chOff x="0" y="0"/>
            <a:chExt cx="4161103" cy="660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2547151" y="1681677"/>
            <a:ext cx="8253464" cy="1309890"/>
            <a:chOff x="0" y="0"/>
            <a:chExt cx="4161103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5945427" y="1294843"/>
            <a:ext cx="6132659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000" spc="-485" dirty="0" smtClean="0">
                <a:solidFill>
                  <a:srgbClr val="263F6B"/>
                </a:solidFill>
                <a:latin typeface="Montserrat Extra-Bold Italics"/>
              </a:rPr>
              <a:t>Introduction</a:t>
            </a:r>
            <a:endParaRPr lang="en-US" sz="8000" spc="-485" dirty="0">
              <a:solidFill>
                <a:srgbClr val="263F6B"/>
              </a:solidFill>
              <a:latin typeface="Montserrat Extra-Bold Italic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38927" y="4011748"/>
            <a:ext cx="10744200" cy="6283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Selama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sistem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pencatatan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informasi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akademik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di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Polibatam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masih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bersifat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manual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serta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pengumpulan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data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saat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tidak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begitu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efektif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.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Sedangkan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di era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globalisasi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sekarang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menuntut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segala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informasi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dilakukan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secara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digitalisasi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terekam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dalam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sistem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database yang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sangat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baik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.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Tujuan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dari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PBL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adalah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untuk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membuat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Aplikasi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sistem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Pengelolaan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Data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berbasis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web (SPD) yang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dapat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digunakan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sebagai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rekam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data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mahasiswa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/alumni.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Koneksi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basis data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menggunakan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SQL Server.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Hasil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akhir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yang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diharapkan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adalah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dapat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memenuhi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harapan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dalam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pengelolaan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sistem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di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Politeknik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Negeri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Batam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sehingga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Polibatam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memiliki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sistem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pencatatan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informasi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yang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baik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terstruktur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rapi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.</a:t>
            </a:r>
          </a:p>
          <a:p>
            <a:pPr algn="ctr">
              <a:lnSpc>
                <a:spcPts val="3500"/>
              </a:lnSpc>
            </a:pPr>
            <a:endParaRPr lang="en-US" sz="2500" spc="50" dirty="0">
              <a:solidFill>
                <a:srgbClr val="212423"/>
              </a:solidFill>
              <a:latin typeface="Montserrat"/>
            </a:endParaRPr>
          </a:p>
          <a:p>
            <a:pPr algn="ctr">
              <a:lnSpc>
                <a:spcPts val="3500"/>
              </a:lnSpc>
            </a:pPr>
            <a:endParaRPr lang="en-US" sz="2500" spc="50" dirty="0">
              <a:solidFill>
                <a:srgbClr val="212423"/>
              </a:solidFill>
              <a:latin typeface="Montserra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-136067" y="11315700"/>
            <a:ext cx="3824986" cy="41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endParaRPr lang="en-US" sz="2499" spc="4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988028" y="7374242"/>
            <a:ext cx="3808741" cy="41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endParaRPr lang="en-US" sz="2499" spc="49" dirty="0">
              <a:solidFill>
                <a:srgbClr val="FFFFFF"/>
              </a:solidFill>
              <a:latin typeface="Montserra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5735" y="3162300"/>
            <a:ext cx="4786507" cy="677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64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AutoShape 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4" name="AutoShape 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7" name="Group 7"/>
          <p:cNvGrpSpPr/>
          <p:nvPr/>
        </p:nvGrpSpPr>
        <p:grpSpPr>
          <a:xfrm>
            <a:off x="-2512615" y="1681677"/>
            <a:ext cx="8253464" cy="1309890"/>
            <a:chOff x="0" y="0"/>
            <a:chExt cx="4161103" cy="660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2547151" y="1681677"/>
            <a:ext cx="8253464" cy="1309890"/>
            <a:chOff x="0" y="0"/>
            <a:chExt cx="4161103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5945427" y="1294843"/>
            <a:ext cx="6132659" cy="2078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 dirty="0" smtClean="0">
                <a:solidFill>
                  <a:srgbClr val="263F6B"/>
                </a:solidFill>
                <a:latin typeface="Montserrat Extra-Bold Italics"/>
              </a:rPr>
              <a:t>Desk Research</a:t>
            </a:r>
            <a:endParaRPr lang="en-US" sz="8236" spc="-485" dirty="0">
              <a:solidFill>
                <a:srgbClr val="263F6B"/>
              </a:solidFill>
              <a:latin typeface="Montserrat Extra-Bold Italic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38927" y="4011748"/>
            <a:ext cx="8000273" cy="53860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Aplikasi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adalah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perangkat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lunak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atau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program yang programmer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ciptakan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kembangkan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dalam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rangka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untuk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membantu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tugas-tugas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manusia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.</a:t>
            </a:r>
          </a:p>
          <a:p>
            <a:pPr marL="342900" indent="-342900">
              <a:lnSpc>
                <a:spcPts val="3500"/>
              </a:lnSpc>
              <a:buFont typeface="Arial" panose="020B0604020202020204" pitchFamily="34" charset="0"/>
              <a:buChar char="•"/>
            </a:pPr>
            <a:endParaRPr lang="en-US" sz="2400" spc="50" dirty="0">
              <a:solidFill>
                <a:srgbClr val="212423"/>
              </a:solidFill>
              <a:latin typeface="Montserrat"/>
            </a:endParaRPr>
          </a:p>
          <a:p>
            <a:pPr marL="342900" indent="-342900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Pengelolaan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Data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adalah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sebuah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proses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menguraikan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atau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mengartikan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data-data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lapangan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yang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sesuai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dengan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tujuan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penelitian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,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rancangan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kebutuhan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dalam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pengambilan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keputusan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.</a:t>
            </a:r>
            <a:endParaRPr lang="en-US" sz="2400" spc="50" dirty="0" smtClean="0">
              <a:solidFill>
                <a:srgbClr val="212423"/>
              </a:solidFill>
              <a:latin typeface="Montserrat"/>
            </a:endParaRPr>
          </a:p>
          <a:p>
            <a:pPr algn="ctr">
              <a:lnSpc>
                <a:spcPts val="3500"/>
              </a:lnSpc>
            </a:pPr>
            <a:endParaRPr lang="en-US" sz="2500" spc="50" dirty="0" smtClean="0">
              <a:solidFill>
                <a:srgbClr val="212423"/>
              </a:solidFill>
              <a:latin typeface="Montserrat"/>
            </a:endParaRPr>
          </a:p>
          <a:p>
            <a:pPr algn="ctr">
              <a:lnSpc>
                <a:spcPts val="3500"/>
              </a:lnSpc>
            </a:pPr>
            <a:endParaRPr lang="en-US" sz="2500" spc="50" dirty="0">
              <a:solidFill>
                <a:srgbClr val="212423"/>
              </a:solidFill>
              <a:latin typeface="Montserra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-136067" y="11315700"/>
            <a:ext cx="3824986" cy="41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endParaRPr lang="en-US" sz="2499" spc="4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988028" y="7374242"/>
            <a:ext cx="3808741" cy="41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endParaRPr lang="en-US" sz="2499" spc="4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8" name="TextBox 16"/>
          <p:cNvSpPr txBox="1"/>
          <p:nvPr/>
        </p:nvSpPr>
        <p:spPr>
          <a:xfrm>
            <a:off x="9372600" y="4011748"/>
            <a:ext cx="8000273" cy="40395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Aplikasi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Pengelolaan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Data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adalah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tempat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terkumpulnya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sebuah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data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informasi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layanan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mahasiswa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/ alumni yang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diperlukan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.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aplikasi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dibuat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untuk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membantu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unit career center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polibatam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yang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akan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mencatat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data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dan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informasi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>
                <a:solidFill>
                  <a:srgbClr val="212423"/>
                </a:solidFill>
                <a:latin typeface="Montserrat"/>
              </a:rPr>
              <a:t>secara</a:t>
            </a:r>
            <a:r>
              <a:rPr lang="en-US" sz="2400" spc="50" dirty="0">
                <a:solidFill>
                  <a:srgbClr val="212423"/>
                </a:solidFill>
                <a:latin typeface="Montserrat"/>
              </a:rPr>
              <a:t> digital.</a:t>
            </a:r>
            <a:endParaRPr lang="en-US" sz="2400" spc="50" dirty="0" smtClean="0">
              <a:solidFill>
                <a:srgbClr val="212423"/>
              </a:solidFill>
              <a:latin typeface="Montserrat"/>
            </a:endParaRPr>
          </a:p>
          <a:p>
            <a:pPr marL="342900" indent="-342900">
              <a:lnSpc>
                <a:spcPts val="3500"/>
              </a:lnSpc>
              <a:buFont typeface="Arial" panose="020B0604020202020204" pitchFamily="34" charset="0"/>
              <a:buChar char="•"/>
            </a:pPr>
            <a:endParaRPr lang="en-US" sz="2400" spc="50" dirty="0">
              <a:solidFill>
                <a:srgbClr val="212423"/>
              </a:solidFill>
              <a:latin typeface="Montserrat"/>
            </a:endParaRPr>
          </a:p>
          <a:p>
            <a:pPr algn="ctr">
              <a:lnSpc>
                <a:spcPts val="3500"/>
              </a:lnSpc>
            </a:pPr>
            <a:endParaRPr lang="en-US" sz="2500" spc="50" dirty="0" smtClean="0">
              <a:solidFill>
                <a:srgbClr val="212423"/>
              </a:solidFill>
              <a:latin typeface="Montserrat"/>
            </a:endParaRPr>
          </a:p>
          <a:p>
            <a:pPr algn="ctr">
              <a:lnSpc>
                <a:spcPts val="3500"/>
              </a:lnSpc>
            </a:pPr>
            <a:endParaRPr lang="en-US" sz="2500" spc="50" dirty="0">
              <a:solidFill>
                <a:srgbClr val="212423"/>
              </a:solidFill>
              <a:latin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AutoShape 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4" name="AutoShape 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7" name="Group 7"/>
          <p:cNvGrpSpPr/>
          <p:nvPr/>
        </p:nvGrpSpPr>
        <p:grpSpPr>
          <a:xfrm>
            <a:off x="-2512615" y="1681677"/>
            <a:ext cx="8253464" cy="1309890"/>
            <a:chOff x="0" y="0"/>
            <a:chExt cx="4161103" cy="660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2547151" y="1681677"/>
            <a:ext cx="8253464" cy="1309890"/>
            <a:chOff x="0" y="0"/>
            <a:chExt cx="4161103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5945427" y="1294843"/>
            <a:ext cx="6132659" cy="2078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 dirty="0" smtClean="0">
                <a:solidFill>
                  <a:srgbClr val="263F6B"/>
                </a:solidFill>
                <a:latin typeface="Montserrat Extra-Bold Italics"/>
              </a:rPr>
              <a:t>Desk Research</a:t>
            </a:r>
            <a:endParaRPr lang="en-US" sz="8236" spc="-485" dirty="0">
              <a:solidFill>
                <a:srgbClr val="263F6B"/>
              </a:solidFill>
              <a:latin typeface="Montserrat Extra-Bold Italic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754319" y="4169377"/>
            <a:ext cx="10514873" cy="22442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Manfaat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dari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pengerjaan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Aplikasi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Pengelolaan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Data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ini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adalah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memudahkan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unit career center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mengelola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data program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magang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, MBKM,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sertikom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400" spc="50" dirty="0" err="1" smtClean="0">
                <a:solidFill>
                  <a:srgbClr val="212423"/>
                </a:solidFill>
                <a:latin typeface="Montserrat"/>
              </a:rPr>
              <a:t>dan</a:t>
            </a:r>
            <a:r>
              <a:rPr lang="en-US" sz="2400" spc="50" dirty="0" smtClean="0">
                <a:solidFill>
                  <a:srgbClr val="212423"/>
                </a:solidFill>
                <a:latin typeface="Montserrat"/>
              </a:rPr>
              <a:t> alumni.</a:t>
            </a:r>
          </a:p>
          <a:p>
            <a:pPr algn="ctr">
              <a:lnSpc>
                <a:spcPts val="3500"/>
              </a:lnSpc>
            </a:pPr>
            <a:endParaRPr lang="en-US" sz="2500" spc="50" dirty="0" smtClean="0">
              <a:solidFill>
                <a:srgbClr val="212423"/>
              </a:solidFill>
              <a:latin typeface="Montserrat"/>
            </a:endParaRPr>
          </a:p>
          <a:p>
            <a:pPr algn="ctr">
              <a:lnSpc>
                <a:spcPts val="3500"/>
              </a:lnSpc>
            </a:pPr>
            <a:endParaRPr lang="en-US" sz="2500" spc="50" dirty="0">
              <a:solidFill>
                <a:srgbClr val="212423"/>
              </a:solidFill>
              <a:latin typeface="Montserra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-136067" y="11315700"/>
            <a:ext cx="3824986" cy="41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endParaRPr lang="en-US" sz="2499" spc="4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988028" y="7374242"/>
            <a:ext cx="3808741" cy="41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endParaRPr lang="en-US" sz="2499" spc="49" dirty="0">
              <a:solidFill>
                <a:srgbClr val="FFFFFF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58790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AutoShape 3"/>
          <p:cNvSpPr/>
          <p:nvPr/>
        </p:nvSpPr>
        <p:spPr>
          <a:xfrm rot="2700000">
            <a:off x="-2646503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4" name="AutoShape 4"/>
          <p:cNvSpPr/>
          <p:nvPr/>
        </p:nvSpPr>
        <p:spPr>
          <a:xfrm rot="2700000">
            <a:off x="15641497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7" name="Group 7"/>
          <p:cNvGrpSpPr/>
          <p:nvPr/>
        </p:nvGrpSpPr>
        <p:grpSpPr>
          <a:xfrm>
            <a:off x="-2512615" y="1681677"/>
            <a:ext cx="8253464" cy="1309890"/>
            <a:chOff x="0" y="0"/>
            <a:chExt cx="4161103" cy="660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2547151" y="1681677"/>
            <a:ext cx="8253464" cy="1309890"/>
            <a:chOff x="0" y="0"/>
            <a:chExt cx="4161103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5945427" y="1294843"/>
            <a:ext cx="6132659" cy="2078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 dirty="0" smtClean="0">
                <a:solidFill>
                  <a:srgbClr val="263F6B"/>
                </a:solidFill>
                <a:latin typeface="Montserrat Extra-Bold Italics"/>
              </a:rPr>
              <a:t>Desk Research</a:t>
            </a:r>
            <a:endParaRPr lang="en-US" sz="8236" spc="-485" dirty="0">
              <a:solidFill>
                <a:srgbClr val="263F6B"/>
              </a:solidFill>
              <a:latin typeface="Montserrat Extra-Bold Italic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754319" y="4169377"/>
            <a:ext cx="10514873" cy="13465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50" dirty="0" err="1" smtClean="0">
                <a:solidFill>
                  <a:srgbClr val="212423"/>
                </a:solidFill>
                <a:latin typeface="Montserrat"/>
              </a:rPr>
              <a:t>Strategi</a:t>
            </a:r>
            <a:r>
              <a:rPr lang="en-US" sz="25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500" spc="50" dirty="0" err="1" smtClean="0">
                <a:solidFill>
                  <a:srgbClr val="212423"/>
                </a:solidFill>
                <a:latin typeface="Montserrat"/>
              </a:rPr>
              <a:t>implementasi</a:t>
            </a:r>
            <a:r>
              <a:rPr lang="en-US" sz="25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500" spc="50" dirty="0" err="1" smtClean="0">
                <a:solidFill>
                  <a:srgbClr val="212423"/>
                </a:solidFill>
                <a:latin typeface="Montserrat"/>
              </a:rPr>
              <a:t>aplikasi</a:t>
            </a:r>
            <a:r>
              <a:rPr lang="en-US" sz="2500" spc="50" dirty="0" smtClean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500" spc="50" dirty="0" err="1" smtClean="0">
                <a:solidFill>
                  <a:srgbClr val="212423"/>
                </a:solidFill>
                <a:latin typeface="Montserrat"/>
              </a:rPr>
              <a:t>pengelolaan</a:t>
            </a:r>
            <a:r>
              <a:rPr lang="en-US" sz="2500" spc="50" dirty="0" smtClean="0">
                <a:solidFill>
                  <a:srgbClr val="212423"/>
                </a:solidFill>
                <a:latin typeface="Montserrat"/>
              </a:rPr>
              <a:t> data </a:t>
            </a:r>
            <a:r>
              <a:rPr lang="en-US" sz="2500" spc="50" dirty="0" err="1" smtClean="0">
                <a:solidFill>
                  <a:srgbClr val="212423"/>
                </a:solidFill>
                <a:latin typeface="Montserrat"/>
              </a:rPr>
              <a:t>menggunakan</a:t>
            </a:r>
            <a:r>
              <a:rPr lang="en-US" sz="2500" spc="50" dirty="0">
                <a:solidFill>
                  <a:srgbClr val="212423"/>
                </a:solidFill>
                <a:latin typeface="Montserrat"/>
              </a:rPr>
              <a:t> </a:t>
            </a:r>
            <a:r>
              <a:rPr lang="en-US" sz="2500" spc="50" dirty="0" smtClean="0">
                <a:solidFill>
                  <a:srgbClr val="212423"/>
                </a:solidFill>
                <a:latin typeface="Montserrat"/>
              </a:rPr>
              <a:t>Prototype </a:t>
            </a:r>
            <a:r>
              <a:rPr lang="en-US" sz="2500" spc="50" dirty="0" err="1" smtClean="0">
                <a:solidFill>
                  <a:srgbClr val="212423"/>
                </a:solidFill>
                <a:latin typeface="Montserrat"/>
              </a:rPr>
              <a:t>dan</a:t>
            </a:r>
            <a:r>
              <a:rPr lang="en-US" sz="2500" spc="50" dirty="0" smtClean="0">
                <a:solidFill>
                  <a:srgbClr val="212423"/>
                </a:solidFill>
                <a:latin typeface="Montserrat"/>
              </a:rPr>
              <a:t> Waterfall </a:t>
            </a:r>
            <a:endParaRPr lang="en-US" sz="2500" spc="50" dirty="0" smtClean="0">
              <a:solidFill>
                <a:srgbClr val="212423"/>
              </a:solidFill>
              <a:latin typeface="Montserrat"/>
            </a:endParaRPr>
          </a:p>
          <a:p>
            <a:pPr algn="ctr">
              <a:lnSpc>
                <a:spcPts val="3500"/>
              </a:lnSpc>
            </a:pPr>
            <a:endParaRPr lang="en-US" sz="2500" spc="50" dirty="0">
              <a:solidFill>
                <a:srgbClr val="212423"/>
              </a:solidFill>
              <a:latin typeface="Montserra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-136067" y="11315700"/>
            <a:ext cx="3824986" cy="41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endParaRPr lang="en-US" sz="2499" spc="49" dirty="0">
              <a:solidFill>
                <a:srgbClr val="FFFFFF"/>
              </a:solidFill>
              <a:latin typeface="Montserra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988028" y="7374242"/>
            <a:ext cx="3808741" cy="415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endParaRPr lang="en-US" sz="2499" spc="49" dirty="0">
              <a:solidFill>
                <a:srgbClr val="FFFFFF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559025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F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83237" y="4465219"/>
            <a:ext cx="25783492" cy="9586163"/>
          </a:xfrm>
          <a:prstGeom prst="rect">
            <a:avLst/>
          </a:prstGeom>
          <a:solidFill>
            <a:srgbClr val="000000">
              <a:alpha val="6667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028700" y="1028700"/>
            <a:ext cx="1783058" cy="29501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5476242" y="8956802"/>
            <a:ext cx="1783058" cy="295015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17494137" y="698454"/>
            <a:ext cx="2556816" cy="257554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979461" y="9578419"/>
            <a:ext cx="2556816" cy="2575547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>
            <a:off x="1028700" y="8302951"/>
            <a:ext cx="16230600" cy="16951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8" name="AutoShape 8"/>
          <p:cNvSpPr/>
          <p:nvPr/>
        </p:nvSpPr>
        <p:spPr>
          <a:xfrm>
            <a:off x="1028700" y="1814529"/>
            <a:ext cx="16230600" cy="16951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2" name="TextBox 12"/>
          <p:cNvSpPr txBox="1"/>
          <p:nvPr/>
        </p:nvSpPr>
        <p:spPr>
          <a:xfrm>
            <a:off x="1028700" y="2926758"/>
            <a:ext cx="7727311" cy="3919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898"/>
              </a:lnSpc>
            </a:pPr>
            <a:r>
              <a:rPr lang="en-US" sz="16194" spc="-955" dirty="0">
                <a:solidFill>
                  <a:srgbClr val="FFFFFF"/>
                </a:solidFill>
                <a:latin typeface="Montserrat Extra-Bold"/>
              </a:rPr>
              <a:t>THANK YOU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6918282"/>
            <a:ext cx="5015153" cy="422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10"/>
              </a:lnSpc>
            </a:pPr>
            <a:r>
              <a:rPr lang="en-US" sz="2700" dirty="0">
                <a:solidFill>
                  <a:srgbClr val="FFFFFF"/>
                </a:solidFill>
                <a:latin typeface="Montserrat Italics"/>
              </a:rPr>
              <a:t>For Watching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8335" y="2202910"/>
            <a:ext cx="7229475" cy="58578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924</TotalTime>
  <Words>242</Words>
  <Application>Microsoft Office PowerPoint</Application>
  <PresentationFormat>Custom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Montserrat Extra-Bold Italics</vt:lpstr>
      <vt:lpstr>Montserrat</vt:lpstr>
      <vt:lpstr>Arial</vt:lpstr>
      <vt:lpstr>Montserrat Italics</vt:lpstr>
      <vt:lpstr>Montserrat Extra-Bold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Modern Company Profile Presentation</dc:title>
  <dc:creator>Jannatun Putri</dc:creator>
  <cp:lastModifiedBy>Microsoft account</cp:lastModifiedBy>
  <cp:revision>56</cp:revision>
  <dcterms:created xsi:type="dcterms:W3CDTF">2006-08-16T00:00:00Z</dcterms:created>
  <dcterms:modified xsi:type="dcterms:W3CDTF">2023-02-27T17:24:55Z</dcterms:modified>
  <dc:identifier>DAFPGGa-cmg</dc:identifier>
</cp:coreProperties>
</file>

<file path=docProps/thumbnail.jpeg>
</file>